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0287000" cx="18288000"/>
  <p:notesSz cx="6858000" cy="9144000"/>
  <p:embeddedFontLst>
    <p:embeddedFont>
      <p:font typeface="Montserrat SemiBold"/>
      <p:regular r:id="rId22"/>
      <p:bold r:id="rId23"/>
      <p:italic r:id="rId24"/>
      <p:boldItalic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Arimo"/>
      <p:regular r:id="rId30"/>
      <p:bold r:id="rId31"/>
      <p:italic r:id="rId32"/>
      <p:boldItalic r:id="rId33"/>
    </p:embeddedFont>
    <p:embeddedFont>
      <p:font typeface="Montserrat Black"/>
      <p:bold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Aref Ruqaa"/>
      <p:regular r:id="rId40"/>
      <p:bold r:id="rId41"/>
    </p:embeddedFont>
    <p:embeddedFont>
      <p:font typeface="Noto Naskh Arabic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44" roundtripDataSignature="AMtx7mgbbC7kGGb9eobNAoN5D65Sz514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efRuqaa-regular.fntdata"/><Relationship Id="rId20" Type="http://schemas.openxmlformats.org/officeDocument/2006/relationships/slide" Target="slides/slide15.xml"/><Relationship Id="rId42" Type="http://schemas.openxmlformats.org/officeDocument/2006/relationships/font" Target="fonts/NotoNaskhArabic-regular.fntdata"/><Relationship Id="rId41" Type="http://schemas.openxmlformats.org/officeDocument/2006/relationships/font" Target="fonts/ArefRuqaa-bold.fntdata"/><Relationship Id="rId22" Type="http://schemas.openxmlformats.org/officeDocument/2006/relationships/font" Target="fonts/MontserratSemiBold-regular.fntdata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NotoNaskhArabic-bold.fntdata"/><Relationship Id="rId24" Type="http://schemas.openxmlformats.org/officeDocument/2006/relationships/font" Target="fonts/MontserratSemiBold-italic.fntdata"/><Relationship Id="rId23" Type="http://schemas.openxmlformats.org/officeDocument/2006/relationships/font" Target="fonts/Montserrat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font" Target="fonts/MontserratSemiBold-boldItalic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mo-bold.fntdata"/><Relationship Id="rId30" Type="http://schemas.openxmlformats.org/officeDocument/2006/relationships/font" Target="fonts/Arimo-regular.fntdata"/><Relationship Id="rId11" Type="http://schemas.openxmlformats.org/officeDocument/2006/relationships/slide" Target="slides/slide6.xml"/><Relationship Id="rId33" Type="http://schemas.openxmlformats.org/officeDocument/2006/relationships/font" Target="fonts/Arimo-boldItalic.fntdata"/><Relationship Id="rId10" Type="http://schemas.openxmlformats.org/officeDocument/2006/relationships/slide" Target="slides/slide5.xml"/><Relationship Id="rId32" Type="http://schemas.openxmlformats.org/officeDocument/2006/relationships/font" Target="fonts/Arim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Black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Black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e999e6d4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8" name="Google Shape;188;g33e999e6d47_1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2" name="Google Shape;21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0" name="Google Shape;22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3e999e6d47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6" name="Google Shape;226;g33e999e6d47_3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8" name="Google Shape;148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e999e6d4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4" name="Google Shape;164;g33e999e6d47_1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5.jpg"/><Relationship Id="rId5" Type="http://schemas.openxmlformats.org/officeDocument/2006/relationships/image" Target="../media/image2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4.png"/><Relationship Id="rId8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32A64"/>
            </a:gs>
            <a:gs pos="100000">
              <a:srgbClr val="414C94"/>
            </a:gs>
          </a:gsLst>
          <a:lin ang="0" scaled="0"/>
        </a:gra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1756814" y="-548269"/>
            <a:ext cx="6531230" cy="11786515"/>
            <a:chOff x="0" y="-38100"/>
            <a:chExt cx="1720148" cy="3104247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720148" cy="3066147"/>
            </a:xfrm>
            <a:custGeom>
              <a:rect b="b" l="l" r="r" t="t"/>
              <a:pathLst>
                <a:path extrusionOk="0" h="3066147" w="1720148">
                  <a:moveTo>
                    <a:pt x="0" y="0"/>
                  </a:moveTo>
                  <a:lnTo>
                    <a:pt x="1720148" y="0"/>
                  </a:lnTo>
                  <a:lnTo>
                    <a:pt x="1720148" y="3066147"/>
                  </a:lnTo>
                  <a:lnTo>
                    <a:pt x="0" y="3066147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0" y="-38100"/>
              <a:ext cx="1720148" cy="31042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5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/>
          <p:nvPr/>
        </p:nvSpPr>
        <p:spPr>
          <a:xfrm rot="674092">
            <a:off x="-3513169" y="8339629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0"/>
                </a:lnTo>
                <a:lnTo>
                  <a:pt x="0" y="6989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/>
          <p:nvPr/>
        </p:nvSpPr>
        <p:spPr>
          <a:xfrm rot="-9971081">
            <a:off x="1076036" y="-4819412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19149891" y="6989710"/>
                </a:moveTo>
                <a:lnTo>
                  <a:pt x="0" y="6989710"/>
                </a:lnTo>
                <a:lnTo>
                  <a:pt x="0" y="0"/>
                </a:lnTo>
                <a:lnTo>
                  <a:pt x="19149891" y="0"/>
                </a:lnTo>
                <a:lnTo>
                  <a:pt x="19149891" y="6989710"/>
                </a:lnTo>
                <a:close/>
              </a:path>
            </a:pathLst>
          </a:custGeom>
          <a:blipFill rotWithShape="1">
            <a:blip r:embed="rId3">
              <a:alphaModFix amt="4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2076543" y="1578360"/>
            <a:ext cx="1129705" cy="1223374"/>
          </a:xfrm>
          <a:custGeom>
            <a:rect b="b" l="l" r="r" t="t"/>
            <a:pathLst>
              <a:path extrusionOk="0" h="1223374" w="1129705">
                <a:moveTo>
                  <a:pt x="0" y="0"/>
                </a:moveTo>
                <a:lnTo>
                  <a:pt x="1129705" y="0"/>
                </a:lnTo>
                <a:lnTo>
                  <a:pt x="1129705" y="1223374"/>
                </a:lnTo>
                <a:lnTo>
                  <a:pt x="0" y="1223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2076543" y="3354279"/>
            <a:ext cx="9506012" cy="4094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62"/>
              <a:buFont typeface="Arial"/>
              <a:buNone/>
            </a:pPr>
            <a:r>
              <a:rPr b="1" i="0" lang="en-US" sz="11062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Deep 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62"/>
              <a:buFont typeface="Arial"/>
              <a:buNone/>
            </a:pPr>
            <a:r>
              <a:t/>
            </a:r>
            <a:endParaRPr b="1" i="0" sz="11062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076563" y="7622975"/>
            <a:ext cx="15556200" cy="1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49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82"/>
              <a:buFont typeface="Arial"/>
              <a:buNone/>
            </a:pPr>
            <a:r>
              <a:rPr b="1" i="1" lang="en-US" sz="3682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Group: Null</a:t>
            </a:r>
            <a:endParaRPr b="1" i="1" sz="3682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949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82"/>
              <a:buFont typeface="Arial"/>
              <a:buNone/>
            </a:pPr>
            <a:r>
              <a:rPr b="1" i="1" lang="en-US" sz="368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Azzam Saud AlHarbi - Ahmad Alsubhi - Abdulrahim Aljadani</a:t>
            </a:r>
            <a:endParaRPr b="1" i="1" sz="3682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949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82"/>
              <a:buFont typeface="Arial"/>
              <a:buNone/>
            </a:pPr>
            <a:r>
              <a:t/>
            </a:r>
            <a:endParaRPr b="1" i="1" sz="3682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2076543" y="6453066"/>
            <a:ext cx="95061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63"/>
              <a:buFont typeface="Arial"/>
              <a:buNone/>
            </a:pPr>
            <a:r>
              <a:rPr b="1" i="0" lang="en-US" sz="4163" u="none" cap="none" strike="noStrike">
                <a:solidFill>
                  <a:srgbClr val="36E9F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Image Classification with CNN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43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63"/>
              <a:buFont typeface="Arial"/>
              <a:buNone/>
            </a:pPr>
            <a:r>
              <a:t/>
            </a:r>
            <a:endParaRPr b="1" i="0" sz="4163" u="none" cap="none" strike="noStrike">
              <a:solidFill>
                <a:srgbClr val="36E9F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"/>
          <p:cNvSpPr txBox="1"/>
          <p:nvPr/>
        </p:nvSpPr>
        <p:spPr>
          <a:xfrm>
            <a:off x="2588570" y="655963"/>
            <a:ext cx="1264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Results and </a:t>
            </a:r>
            <a:r>
              <a:rPr b="1" lang="en-US" sz="4200">
                <a:solidFill>
                  <a:srgbClr val="36E9FD"/>
                </a:solidFill>
              </a:rPr>
              <a:t>A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nalysis of </a:t>
            </a:r>
            <a:r>
              <a:rPr b="1" lang="en-US" sz="4200">
                <a:solidFill>
                  <a:srgbClr val="36E9FD"/>
                </a:solidFill>
              </a:rPr>
              <a:t>M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odels </a:t>
            </a:r>
            <a:r>
              <a:rPr b="1" lang="en-US" sz="4200">
                <a:solidFill>
                  <a:srgbClr val="36E9FD"/>
                </a:solidFill>
              </a:rPr>
              <a:t>P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erformance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83" name="Google Shape;18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825" y="2674975"/>
            <a:ext cx="7575619" cy="673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36580" y="2674975"/>
            <a:ext cx="8197984" cy="673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7"/>
          <p:cNvSpPr txBox="1"/>
          <p:nvPr/>
        </p:nvSpPr>
        <p:spPr>
          <a:xfrm>
            <a:off x="1033970" y="2116313"/>
            <a:ext cx="1264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lang="en-US" sz="2800">
                <a:solidFill>
                  <a:srgbClr val="36E9FD"/>
                </a:solidFill>
              </a:rPr>
              <a:t>CNN Functional API model</a:t>
            </a:r>
            <a:endParaRPr b="1" i="0" sz="28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e999e6d47_1_30"/>
          <p:cNvSpPr/>
          <p:nvPr/>
        </p:nvSpPr>
        <p:spPr>
          <a:xfrm rot="-1312875">
            <a:off x="5680296" y="6411764"/>
            <a:ext cx="19140433" cy="6986258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3e999e6d47_1_30"/>
          <p:cNvSpPr/>
          <p:nvPr/>
        </p:nvSpPr>
        <p:spPr>
          <a:xfrm flipH="1" rot="-9225302">
            <a:off x="3960235" y="-5519885"/>
            <a:ext cx="19162454" cy="6994295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3e999e6d47_1_30"/>
          <p:cNvSpPr txBox="1"/>
          <p:nvPr/>
        </p:nvSpPr>
        <p:spPr>
          <a:xfrm>
            <a:off x="2087350" y="1999513"/>
            <a:ext cx="3293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</a:rPr>
              <a:t>InceptionV3</a:t>
            </a:r>
            <a:endParaRPr b="1" i="0" sz="3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3" name="Google Shape;193;g33e999e6d47_1_30"/>
          <p:cNvSpPr txBox="1"/>
          <p:nvPr/>
        </p:nvSpPr>
        <p:spPr>
          <a:xfrm>
            <a:off x="10417025" y="1999513"/>
            <a:ext cx="329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4" name="Google Shape;194;g33e999e6d47_1_30"/>
          <p:cNvSpPr txBox="1"/>
          <p:nvPr/>
        </p:nvSpPr>
        <p:spPr>
          <a:xfrm>
            <a:off x="2588570" y="655963"/>
            <a:ext cx="1264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Results and </a:t>
            </a:r>
            <a:r>
              <a:rPr b="1" lang="en-US" sz="4200">
                <a:solidFill>
                  <a:srgbClr val="36E9FD"/>
                </a:solidFill>
              </a:rPr>
              <a:t>A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nalysis of </a:t>
            </a:r>
            <a:r>
              <a:rPr b="1" lang="en-US" sz="4200">
                <a:solidFill>
                  <a:srgbClr val="36E9FD"/>
                </a:solidFill>
              </a:rPr>
              <a:t>M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odels </a:t>
            </a:r>
            <a:r>
              <a:rPr b="1" lang="en-US" sz="4200">
                <a:solidFill>
                  <a:srgbClr val="36E9FD"/>
                </a:solidFill>
              </a:rPr>
              <a:t>P</a:t>
            </a: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erformance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95" name="Google Shape;195;g33e999e6d47_1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4425" y="2744599"/>
            <a:ext cx="7052901" cy="588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33e999e6d47_1_30"/>
          <p:cNvSpPr txBox="1"/>
          <p:nvPr/>
        </p:nvSpPr>
        <p:spPr>
          <a:xfrm>
            <a:off x="2087350" y="8886138"/>
            <a:ext cx="3293100" cy="1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</a:rPr>
              <a:t>Accuracy : 97%</a:t>
            </a:r>
            <a:endParaRPr b="1" i="0" sz="3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97" name="Google Shape;197;g33e999e6d47_1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38500" y="2744600"/>
            <a:ext cx="7394791" cy="588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33e999e6d47_1_30"/>
          <p:cNvSpPr txBox="1"/>
          <p:nvPr/>
        </p:nvSpPr>
        <p:spPr>
          <a:xfrm>
            <a:off x="10592600" y="1999525"/>
            <a:ext cx="428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</a:rPr>
              <a:t>EficientNetB6</a:t>
            </a:r>
            <a:endParaRPr b="1" i="0" sz="3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9" name="Google Shape;199;g33e999e6d47_1_30"/>
          <p:cNvSpPr txBox="1"/>
          <p:nvPr/>
        </p:nvSpPr>
        <p:spPr>
          <a:xfrm>
            <a:off x="11090900" y="8886138"/>
            <a:ext cx="3293100" cy="1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</a:rPr>
              <a:t>Accuracy : 95%</a:t>
            </a:r>
            <a:endParaRPr b="1" i="0" sz="3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/>
          <p:nvPr/>
        </p:nvSpPr>
        <p:spPr>
          <a:xfrm rot="-1312875">
            <a:off x="5059096" y="6639514"/>
            <a:ext cx="19140433" cy="6986258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9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1962739" y="958450"/>
            <a:ext cx="1264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What is your best model. Why?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7" name="Google Shape;207;p9"/>
          <p:cNvSpPr txBox="1"/>
          <p:nvPr/>
        </p:nvSpPr>
        <p:spPr>
          <a:xfrm>
            <a:off x="1962750" y="3853800"/>
            <a:ext cx="6234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-"/>
            </a:pPr>
            <a:r>
              <a:rPr b="1" lang="en-US" sz="2300">
                <a:solidFill>
                  <a:schemeClr val="lt1"/>
                </a:solidFill>
              </a:rPr>
              <a:t>Efficient in computational resources</a:t>
            </a:r>
            <a:r>
              <a:rPr b="1" lang="en-US" sz="2300">
                <a:solidFill>
                  <a:schemeClr val="lt1"/>
                </a:solidFill>
              </a:rPr>
              <a:t>.</a:t>
            </a:r>
            <a:endParaRPr b="1"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-"/>
            </a:pPr>
            <a:r>
              <a:rPr b="1" lang="en-US" sz="2300">
                <a:solidFill>
                  <a:schemeClr val="lt1"/>
                </a:solidFill>
              </a:rPr>
              <a:t>U</a:t>
            </a:r>
            <a:r>
              <a:rPr b="1" lang="en-US" sz="2300">
                <a:solidFill>
                  <a:schemeClr val="lt1"/>
                </a:solidFill>
              </a:rPr>
              <a:t>ses multiple convolution filter sizes.</a:t>
            </a:r>
            <a:endParaRPr b="1"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-"/>
            </a:pPr>
            <a:r>
              <a:rPr b="1" lang="en-US" sz="2300">
                <a:solidFill>
                  <a:schemeClr val="lt1"/>
                </a:solidFill>
              </a:rPr>
              <a:t>Processes multiple scales in parallel.</a:t>
            </a:r>
            <a:endParaRPr b="1" sz="2300">
              <a:solidFill>
                <a:schemeClr val="lt1"/>
              </a:solidFill>
            </a:endParaRPr>
          </a:p>
        </p:txBody>
      </p:sp>
      <p:sp>
        <p:nvSpPr>
          <p:cNvPr id="208" name="Google Shape;208;p9"/>
          <p:cNvSpPr txBox="1"/>
          <p:nvPr/>
        </p:nvSpPr>
        <p:spPr>
          <a:xfrm>
            <a:off x="1424700" y="2936400"/>
            <a:ext cx="450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lang="en-US" sz="3200">
                <a:solidFill>
                  <a:srgbClr val="00FF00"/>
                </a:solidFill>
              </a:rPr>
              <a:t>InceptionV3</a:t>
            </a:r>
            <a:endParaRPr b="1" i="0" sz="3200" u="none" cap="none" strike="noStrike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6425" y="2543000"/>
            <a:ext cx="10197374" cy="617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8"/>
          <p:cNvSpPr txBox="1"/>
          <p:nvPr/>
        </p:nvSpPr>
        <p:spPr>
          <a:xfrm>
            <a:off x="1505619" y="1550920"/>
            <a:ext cx="13639942" cy="7817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Insights gained from the experimentation process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6" name="Google Shape;216;p8"/>
          <p:cNvSpPr txBox="1"/>
          <p:nvPr/>
        </p:nvSpPr>
        <p:spPr>
          <a:xfrm>
            <a:off x="2518876" y="6315224"/>
            <a:ext cx="1272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2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t/>
            </a:r>
            <a:endParaRPr/>
          </a:p>
        </p:txBody>
      </p:sp>
      <p:sp>
        <p:nvSpPr>
          <p:cNvPr id="217" name="Google Shape;217;p8"/>
          <p:cNvSpPr txBox="1"/>
          <p:nvPr/>
        </p:nvSpPr>
        <p:spPr>
          <a:xfrm>
            <a:off x="2780700" y="2689050"/>
            <a:ext cx="12726600" cy="4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00" u="none" cap="none" strike="noStrike">
                <a:solidFill>
                  <a:srgbClr val="199AAF"/>
                </a:solidFill>
                <a:latin typeface="Arial"/>
                <a:ea typeface="Arial"/>
                <a:cs typeface="Arial"/>
                <a:sym typeface="Arial"/>
              </a:rPr>
              <a:t>Pre-trained Models:</a:t>
            </a:r>
            <a:endParaRPr b="1" i="0" sz="2900" u="none" cap="none" strike="noStrike">
              <a:solidFill>
                <a:srgbClr val="199AA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rgbClr val="199AAF"/>
              </a:solidFill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b="1" i="0" lang="en-US" sz="24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EfficientNetB6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Efficient with advanced techniques for parameter usage.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b="1" i="0" lang="en-US" sz="24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InceptionV3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Uses multiple filter sizes for enhanced feature extraction.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00" u="none" cap="none" strike="noStrike">
                <a:solidFill>
                  <a:srgbClr val="199AAF"/>
                </a:solidFill>
                <a:latin typeface="Arial"/>
                <a:ea typeface="Arial"/>
                <a:cs typeface="Arial"/>
                <a:sym typeface="Arial"/>
              </a:rPr>
              <a:t>Results:</a:t>
            </a:r>
            <a:endParaRPr b="1" i="0" sz="2900" u="none" cap="none" strike="noStrike">
              <a:solidFill>
                <a:srgbClr val="199AA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rgbClr val="199AA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  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Pre-trained models outperform </a:t>
            </a:r>
            <a:r>
              <a:rPr b="1" lang="en-US" sz="2400">
                <a:solidFill>
                  <a:schemeClr val="lt1"/>
                </a:solidFill>
              </a:rPr>
              <a:t>regular</a:t>
            </a:r>
            <a:r>
              <a:rPr b="1" lang="en-US" sz="2400">
                <a:solidFill>
                  <a:schemeClr val="lt1"/>
                </a:solidFill>
              </a:rPr>
              <a:t> CNN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models, with transfer learning   significantly improving performance.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Inception faster in training time compared to EfficientNetB6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7825" y="299575"/>
            <a:ext cx="6003575" cy="968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e999e6d47_3_3"/>
          <p:cNvSpPr/>
          <p:nvPr/>
        </p:nvSpPr>
        <p:spPr>
          <a:xfrm rot="-1312875">
            <a:off x="5680296" y="6411764"/>
            <a:ext cx="19140433" cy="6986258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33e999e6d47_3_3"/>
          <p:cNvSpPr txBox="1"/>
          <p:nvPr/>
        </p:nvSpPr>
        <p:spPr>
          <a:xfrm>
            <a:off x="7113900" y="756400"/>
            <a:ext cx="4060200" cy="15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 sz="9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0" name="Google Shape;230;g33e999e6d47_3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74100" y="2626075"/>
            <a:ext cx="5591950" cy="557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3e999e6d47_3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975" y="2515475"/>
            <a:ext cx="5591950" cy="561010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33e999e6d47_3_3"/>
          <p:cNvSpPr txBox="1"/>
          <p:nvPr/>
        </p:nvSpPr>
        <p:spPr>
          <a:xfrm>
            <a:off x="12652650" y="1634350"/>
            <a:ext cx="3298200" cy="1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HTML/CSS/JS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33e999e6d47_3_3"/>
          <p:cNvSpPr txBox="1"/>
          <p:nvPr/>
        </p:nvSpPr>
        <p:spPr>
          <a:xfrm>
            <a:off x="2194150" y="1671400"/>
            <a:ext cx="24336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FastAPI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33e999e6d47_3_3"/>
          <p:cNvSpPr txBox="1"/>
          <p:nvPr/>
        </p:nvSpPr>
        <p:spPr>
          <a:xfrm>
            <a:off x="2355600" y="8351550"/>
            <a:ext cx="3670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 ✅ </a:t>
            </a:r>
            <a:endParaRPr sz="4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33e999e6d47_3_3"/>
          <p:cNvSpPr txBox="1"/>
          <p:nvPr/>
        </p:nvSpPr>
        <p:spPr>
          <a:xfrm>
            <a:off x="12310750" y="8371650"/>
            <a:ext cx="36702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Not working 🤷‍♂️</a:t>
            </a:r>
            <a:endParaRPr sz="3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32A64"/>
            </a:gs>
            <a:gs pos="100000">
              <a:srgbClr val="414C94"/>
            </a:gs>
          </a:gsLst>
          <a:lin ang="0" scaled="0"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10"/>
          <p:cNvGrpSpPr/>
          <p:nvPr/>
        </p:nvGrpSpPr>
        <p:grpSpPr>
          <a:xfrm>
            <a:off x="-630197" y="6961085"/>
            <a:ext cx="19517450" cy="2297215"/>
            <a:chOff x="0" y="-28575"/>
            <a:chExt cx="5140398" cy="605028"/>
          </a:xfrm>
        </p:grpSpPr>
        <p:sp>
          <p:nvSpPr>
            <p:cNvPr id="241" name="Google Shape;241;p10"/>
            <p:cNvSpPr/>
            <p:nvPr/>
          </p:nvSpPr>
          <p:spPr>
            <a:xfrm>
              <a:off x="0" y="0"/>
              <a:ext cx="5140398" cy="576453"/>
            </a:xfrm>
            <a:custGeom>
              <a:rect b="b" l="l" r="r" t="t"/>
              <a:pathLst>
                <a:path extrusionOk="0" h="576453" w="5140398">
                  <a:moveTo>
                    <a:pt x="0" y="0"/>
                  </a:moveTo>
                  <a:lnTo>
                    <a:pt x="5140398" y="0"/>
                  </a:lnTo>
                  <a:lnTo>
                    <a:pt x="5140398" y="576453"/>
                  </a:lnTo>
                  <a:lnTo>
                    <a:pt x="0" y="576453"/>
                  </a:lnTo>
                  <a:close/>
                </a:path>
              </a:pathLst>
            </a:custGeom>
            <a:solidFill>
              <a:srgbClr val="012130">
                <a:alpha val="23529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0"/>
            <p:cNvSpPr txBox="1"/>
            <p:nvPr/>
          </p:nvSpPr>
          <p:spPr>
            <a:xfrm>
              <a:off x="0" y="-28575"/>
              <a:ext cx="5140398" cy="6050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5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" name="Google Shape;243;p10"/>
          <p:cNvSpPr/>
          <p:nvPr/>
        </p:nvSpPr>
        <p:spPr>
          <a:xfrm rot="-3648372">
            <a:off x="5825169" y="2259896"/>
            <a:ext cx="27440084" cy="10015631"/>
          </a:xfrm>
          <a:custGeom>
            <a:rect b="b" l="l" r="r" t="t"/>
            <a:pathLst>
              <a:path extrusionOk="0" h="10021081" w="27455017">
                <a:moveTo>
                  <a:pt x="0" y="0"/>
                </a:moveTo>
                <a:lnTo>
                  <a:pt x="27455017" y="0"/>
                </a:lnTo>
                <a:lnTo>
                  <a:pt x="27455017" y="10021081"/>
                </a:lnTo>
                <a:lnTo>
                  <a:pt x="0" y="100210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0"/>
          <p:cNvSpPr/>
          <p:nvPr/>
        </p:nvSpPr>
        <p:spPr>
          <a:xfrm flipH="1" rot="9638680">
            <a:off x="-5537192" y="-4329620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0"/>
                </a:moveTo>
                <a:lnTo>
                  <a:pt x="19149891" y="6989710"/>
                </a:lnTo>
                <a:lnTo>
                  <a:pt x="19149891" y="0"/>
                </a:lnTo>
                <a:lnTo>
                  <a:pt x="0" y="0"/>
                </a:lnTo>
                <a:lnTo>
                  <a:pt x="0" y="698971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0"/>
          <p:cNvSpPr txBox="1"/>
          <p:nvPr/>
        </p:nvSpPr>
        <p:spPr>
          <a:xfrm>
            <a:off x="4555863" y="4411280"/>
            <a:ext cx="9176274" cy="1100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72"/>
              <a:buFont typeface="Arial"/>
              <a:buNone/>
            </a:pPr>
            <a:r>
              <a:rPr b="1" i="0" lang="en-US" sz="8572" u="none" cap="none" strike="noStrike">
                <a:solidFill>
                  <a:srgbClr val="36E9F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952950" y="7245688"/>
            <a:ext cx="1705855" cy="1728016"/>
          </a:xfrm>
          <a:custGeom>
            <a:rect b="b" l="l" r="r" t="t"/>
            <a:pathLst>
              <a:path extrusionOk="0" h="1223374" w="1129705">
                <a:moveTo>
                  <a:pt x="0" y="0"/>
                </a:moveTo>
                <a:lnTo>
                  <a:pt x="1129705" y="0"/>
                </a:lnTo>
                <a:lnTo>
                  <a:pt x="1129705" y="1223374"/>
                </a:lnTo>
                <a:lnTo>
                  <a:pt x="0" y="1223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0"/>
          <p:cNvSpPr txBox="1"/>
          <p:nvPr/>
        </p:nvSpPr>
        <p:spPr>
          <a:xfrm>
            <a:off x="5155354" y="5607374"/>
            <a:ext cx="84369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73"/>
              <a:buFont typeface="Arial"/>
              <a:buNone/>
            </a:pPr>
            <a:r>
              <a:rPr b="0" i="1" lang="en-US" sz="2573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Thank you for exploring the world of AI with us.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0"/>
          <p:cNvSpPr txBox="1"/>
          <p:nvPr/>
        </p:nvSpPr>
        <p:spPr>
          <a:xfrm>
            <a:off x="4572000" y="7245700"/>
            <a:ext cx="13231200" cy="24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99"/>
              <a:buFont typeface="Arial"/>
              <a:buNone/>
            </a:pPr>
            <a:r>
              <a:rPr b="1" i="0" lang="en-US" sz="5199" u="none" cap="none" strike="noStrike">
                <a:solidFill>
                  <a:srgbClr val="FFFFFF"/>
                </a:solidFill>
                <a:latin typeface="Aref Ruqaa"/>
                <a:ea typeface="Aref Ruqaa"/>
                <a:cs typeface="Aref Ruqaa"/>
                <a:sym typeface="Aref Ruqaa"/>
              </a:rPr>
              <a:t>Null T</a:t>
            </a:r>
            <a:r>
              <a:rPr b="1" i="0" lang="en-US" sz="5199" u="none" cap="none" strike="noStrike">
                <a:solidFill>
                  <a:srgbClr val="FFFFFF"/>
                </a:solidFill>
                <a:latin typeface="Aref Ruqaa"/>
                <a:ea typeface="Aref Ruqaa"/>
                <a:cs typeface="Aref Ruqaa"/>
                <a:sym typeface="Aref Ruqaa"/>
              </a:rPr>
              <a:t>eam</a:t>
            </a:r>
            <a:endParaRPr b="1" i="0" sz="5199" u="none" cap="none" strike="noStrike">
              <a:solidFill>
                <a:srgbClr val="FFFFFF"/>
              </a:solidFill>
              <a:latin typeface="Aref Ruqaa"/>
              <a:ea typeface="Aref Ruqaa"/>
              <a:cs typeface="Aref Ruqaa"/>
              <a:sym typeface="Aref Ruqaa"/>
            </a:endParaRPr>
          </a:p>
          <a:p>
            <a:pPr indent="0" lvl="0" marL="0" rtl="0" algn="l">
              <a:lnSpc>
                <a:spcPct val="949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82"/>
              <a:buFont typeface="Arial"/>
              <a:buNone/>
            </a:pPr>
            <a:r>
              <a:rPr b="1" i="1" lang="en-US" sz="3682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Azzam Saud AlHarbi - Ahmad Alsubhi - Abdulrahim Aljadani</a:t>
            </a:r>
            <a:endParaRPr b="1" i="1" sz="3682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99"/>
              <a:buFont typeface="Arial"/>
              <a:buNone/>
            </a:pPr>
            <a:r>
              <a:t/>
            </a:r>
            <a:endParaRPr b="1" sz="5199">
              <a:solidFill>
                <a:srgbClr val="FFFFFF"/>
              </a:solidFill>
              <a:latin typeface="Aref Ruqaa"/>
              <a:ea typeface="Aref Ruqaa"/>
              <a:cs typeface="Aref Ruqaa"/>
              <a:sym typeface="Aref Ruq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32A64"/>
            </a:gs>
            <a:gs pos="100000">
              <a:srgbClr val="414C94"/>
            </a:gs>
          </a:gsLst>
          <a:lin ang="0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 rot="1572293">
            <a:off x="-5799371" y="6668368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0"/>
                </a:lnTo>
                <a:lnTo>
                  <a:pt x="0" y="6989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2052822" y="3071015"/>
            <a:ext cx="3970782" cy="8229600"/>
          </a:xfrm>
          <a:custGeom>
            <a:rect b="b" l="l" r="r" t="t"/>
            <a:pathLst>
              <a:path extrusionOk="0" h="8229600" w="3970782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3775575" y="2080415"/>
            <a:ext cx="2691369" cy="2691369"/>
          </a:xfrm>
          <a:custGeom>
            <a:rect b="b" l="l" r="r" t="t"/>
            <a:pathLst>
              <a:path extrusionOk="0" h="2691369" w="2691369">
                <a:moveTo>
                  <a:pt x="0" y="0"/>
                </a:moveTo>
                <a:lnTo>
                  <a:pt x="2691368" y="0"/>
                </a:lnTo>
                <a:lnTo>
                  <a:pt x="2691368" y="2691368"/>
                </a:lnTo>
                <a:lnTo>
                  <a:pt x="0" y="2691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/>
          <p:nvPr/>
        </p:nvSpPr>
        <p:spPr>
          <a:xfrm flipH="1" rot="-9227707">
            <a:off x="8920761" y="-3494855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0"/>
                </a:moveTo>
                <a:lnTo>
                  <a:pt x="19149891" y="6989710"/>
                </a:lnTo>
                <a:lnTo>
                  <a:pt x="19149891" y="0"/>
                </a:lnTo>
                <a:lnTo>
                  <a:pt x="0" y="0"/>
                </a:lnTo>
                <a:lnTo>
                  <a:pt x="0" y="698971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7945523" y="3123240"/>
            <a:ext cx="7365900" cy="12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72"/>
              <a:buFont typeface="Arial"/>
              <a:buNone/>
            </a:pPr>
            <a:r>
              <a:rPr b="1" lang="en-US" sz="8572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7945525" y="4587250"/>
            <a:ext cx="85677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700">
                <a:solidFill>
                  <a:schemeClr val="lt1"/>
                </a:solidFill>
              </a:rPr>
              <a:t>Animals-10</a:t>
            </a:r>
            <a:endParaRPr b="1" sz="1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50">
                <a:solidFill>
                  <a:schemeClr val="lt1"/>
                </a:solidFill>
              </a:rPr>
              <a:t>It contains about 28K medium quality animal images belonging to 10 categories: dog, cat, horse, spyder, butterfly, chicken, sheep, cow, squirrel, elephant.</a:t>
            </a:r>
            <a:endParaRPr b="0" i="1" sz="4273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28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73"/>
              <a:buFont typeface="Arial"/>
              <a:buNone/>
            </a:pPr>
            <a:r>
              <a:t/>
            </a:r>
            <a:endParaRPr b="0" i="1" sz="2573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32A64"/>
            </a:gs>
            <a:gs pos="100000">
              <a:srgbClr val="414C94"/>
            </a:gs>
          </a:gsLst>
          <a:lin ang="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/>
          <p:nvPr/>
        </p:nvSpPr>
        <p:spPr>
          <a:xfrm rot="1572293">
            <a:off x="-5799371" y="6668368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0"/>
                </a:lnTo>
                <a:lnTo>
                  <a:pt x="0" y="6989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2052822" y="3071015"/>
            <a:ext cx="3970782" cy="8229600"/>
          </a:xfrm>
          <a:custGeom>
            <a:rect b="b" l="l" r="r" t="t"/>
            <a:pathLst>
              <a:path extrusionOk="0" h="8229600" w="3970782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3775575" y="2080415"/>
            <a:ext cx="2691369" cy="2691369"/>
          </a:xfrm>
          <a:custGeom>
            <a:rect b="b" l="l" r="r" t="t"/>
            <a:pathLst>
              <a:path extrusionOk="0" h="2691369" w="2691369">
                <a:moveTo>
                  <a:pt x="0" y="0"/>
                </a:moveTo>
                <a:lnTo>
                  <a:pt x="2691368" y="0"/>
                </a:lnTo>
                <a:lnTo>
                  <a:pt x="2691368" y="2691368"/>
                </a:lnTo>
                <a:lnTo>
                  <a:pt x="0" y="2691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 flipH="1" rot="-9227707">
            <a:off x="8920761" y="-3494855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0"/>
                </a:moveTo>
                <a:lnTo>
                  <a:pt x="19149891" y="6989710"/>
                </a:lnTo>
                <a:lnTo>
                  <a:pt x="19149891" y="0"/>
                </a:lnTo>
                <a:lnTo>
                  <a:pt x="0" y="0"/>
                </a:lnTo>
                <a:lnTo>
                  <a:pt x="0" y="698971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7682885" y="1423341"/>
            <a:ext cx="7366041" cy="110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4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72"/>
              <a:buFont typeface="Arial"/>
              <a:buNone/>
            </a:pPr>
            <a:r>
              <a:rPr b="1" i="0" lang="en-US" sz="8572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Topic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7682875" y="3186350"/>
            <a:ext cx="9030900" cy="6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Description of the chosen CNN architecture.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Explanation of preprocessing steps.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Details of the training process (e.g., learning rate, batch size, number of epochs).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Results and analysis of models performance.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What is your best model. Why?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0F6FC"/>
              </a:buClr>
              <a:buSzPts val="3200"/>
              <a:buChar char="•"/>
            </a:pPr>
            <a:r>
              <a:rPr i="0" lang="en-US" sz="3200" u="none" cap="none" strike="noStrike">
                <a:solidFill>
                  <a:srgbClr val="F0F6FC"/>
                </a:solidFill>
              </a:rPr>
              <a:t>Insights gained from the experimentation process.</a:t>
            </a:r>
            <a:endParaRPr i="0" sz="3200" u="none" cap="none" strike="noStrike">
              <a:solidFill>
                <a:srgbClr val="F0F6FC"/>
              </a:solidFill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2500" u="none" cap="none" strike="noStrike">
              <a:solidFill>
                <a:srgbClr val="F0F6FC"/>
              </a:solidFill>
              <a:highlight>
                <a:srgbClr val="0D1117"/>
              </a:highlight>
            </a:endParaRPr>
          </a:p>
          <a:p>
            <a:pPr indent="0" lvl="0" marL="914400" marR="0" rtl="0" algn="ctr">
              <a:lnSpc>
                <a:spcPct val="140004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i="0" sz="27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 txBox="1"/>
          <p:nvPr/>
        </p:nvSpPr>
        <p:spPr>
          <a:xfrm>
            <a:off x="1628349" y="1499292"/>
            <a:ext cx="1272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Description of the chosen CNN architecture</a:t>
            </a:r>
            <a:endParaRPr b="1" i="0" sz="8039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" name="Google Shape;12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7200" y="2950799"/>
            <a:ext cx="8255550" cy="482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 txBox="1"/>
          <p:nvPr/>
        </p:nvSpPr>
        <p:spPr>
          <a:xfrm>
            <a:off x="227400" y="2508375"/>
            <a:ext cx="508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199AAF"/>
                </a:solidFill>
              </a:rPr>
              <a:t>Sequential :</a:t>
            </a:r>
            <a:endParaRPr b="1" i="0" sz="8039" u="none" cap="none" strike="noStrike">
              <a:solidFill>
                <a:srgbClr val="199AA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020750" y="3262050"/>
            <a:ext cx="5646600" cy="20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</a:rPr>
              <a:t>                  -  3</a:t>
            </a:r>
            <a:r>
              <a:rPr b="1" lang="en-US" sz="2400">
                <a:solidFill>
                  <a:srgbClr val="FFFFFF"/>
                </a:solidFill>
              </a:rPr>
              <a:t> </a:t>
            </a:r>
            <a:r>
              <a:rPr b="1" lang="en-US" sz="2400">
                <a:solidFill>
                  <a:schemeClr val="lt1"/>
                </a:solidFill>
              </a:rPr>
              <a:t>convolutional </a:t>
            </a:r>
            <a:r>
              <a:rPr b="1" lang="en-US" sz="2400">
                <a:solidFill>
                  <a:srgbClr val="FFFFFF"/>
                </a:solidFill>
              </a:rPr>
              <a:t>layers</a:t>
            </a:r>
            <a:endParaRPr b="1" sz="2400">
              <a:solidFill>
                <a:srgbClr val="FFFFFF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</a:rPr>
              <a:t>Image size : 128 as it is a light model</a:t>
            </a:r>
            <a:endParaRPr b="1" sz="2400">
              <a:solidFill>
                <a:srgbClr val="FFFFFF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</a:rPr>
              <a:t>Pooling and dropout used to prevent overfitting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617625" y="5724313"/>
            <a:ext cx="422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199AAF"/>
                </a:solidFill>
              </a:rPr>
              <a:t>Functional :</a:t>
            </a:r>
            <a:endParaRPr b="1" i="0" sz="8039" u="none" cap="none" strike="noStrike">
              <a:solidFill>
                <a:srgbClr val="199AA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2185671" y="6428350"/>
            <a:ext cx="60906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b="1" lang="en-US" sz="2400">
                <a:solidFill>
                  <a:srgbClr val="FFFFFF"/>
                </a:solidFill>
              </a:rPr>
              <a:t> 4 convolutional layers</a:t>
            </a:r>
            <a:endParaRPr b="1"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b="1" lang="en-US" sz="2400">
                <a:solidFill>
                  <a:srgbClr val="FFFFFF"/>
                </a:solidFill>
              </a:rPr>
              <a:t>Image size : 224</a:t>
            </a:r>
            <a:endParaRPr b="1"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b="1" lang="en-US" sz="2400">
                <a:solidFill>
                  <a:srgbClr val="FFFFFF"/>
                </a:solidFill>
              </a:rPr>
              <a:t>Pooling Layers: 4 layers (3 MaxPooling and 1 Global Average Pooling)</a:t>
            </a:r>
            <a:endParaRPr b="1" sz="2400">
              <a:solidFill>
                <a:srgbClr val="FFFFFF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b="1" lang="en-US" sz="2400">
                <a:solidFill>
                  <a:srgbClr val="FFFFFF"/>
                </a:solidFill>
              </a:rPr>
              <a:t>dropout layer in each convolutional block (Conv Block)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2900633" y="1275864"/>
            <a:ext cx="9965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Explanation of preprocessing steps</a:t>
            </a:r>
            <a:endParaRPr b="1" i="0" sz="7572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6743487" y="5096125"/>
            <a:ext cx="2400600" cy="3693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Noto Naskh Arabic"/>
                <a:ea typeface="Noto Naskh Arabic"/>
                <a:cs typeface="Noto Naskh Arabic"/>
                <a:sym typeface="Noto Naskh Arabic"/>
              </a:rPr>
              <a:t>Reading Data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صورة تحتوي على أسود, الظلام&#10;&#10;قد يكون المحتوى المعد بواسطة الذكاء الاصطناعي غير صحيح." id="133" name="Google Shape;13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3518" y="2543635"/>
            <a:ext cx="2400532" cy="240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 txBox="1"/>
          <p:nvPr/>
        </p:nvSpPr>
        <p:spPr>
          <a:xfrm>
            <a:off x="11782273" y="5254650"/>
            <a:ext cx="4632900" cy="3237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79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Resizing and Normalization</a:t>
            </a:r>
            <a:endParaRPr sz="1500"/>
          </a:p>
        </p:txBody>
      </p:sp>
      <p:cxnSp>
        <p:nvCxnSpPr>
          <p:cNvPr id="135" name="Google Shape;135;p5"/>
          <p:cNvCxnSpPr>
            <a:stCxn id="133" idx="3"/>
            <a:endCxn id="136" idx="1"/>
          </p:cNvCxnSpPr>
          <p:nvPr/>
        </p:nvCxnSpPr>
        <p:spPr>
          <a:xfrm flipH="1" rot="10800000">
            <a:off x="9144050" y="3740001"/>
            <a:ext cx="2696700" cy="3900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descr="صورة تحتوي على أسود, الظلام&#10;&#10;قد يكون المحتوى المعد بواسطة الذكاء الاصطناعي غير صحيح." id="137" name="Google Shape;13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9801" y="6264257"/>
            <a:ext cx="2462051" cy="24620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صورة تحتوي على دائرة, لقطة شاشة, ترس, التصميم&#10;&#10;قد يكون المحتوى المعد بواسطة الذكاء الاصطناعي غير صحيح." id="138" name="Google Shape;138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349517" y="6430015"/>
            <a:ext cx="2130537" cy="2130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5"/>
          <p:cNvCxnSpPr>
            <a:stCxn id="136" idx="2"/>
            <a:endCxn id="138" idx="0"/>
          </p:cNvCxnSpPr>
          <p:nvPr/>
        </p:nvCxnSpPr>
        <p:spPr>
          <a:xfrm>
            <a:off x="13414785" y="5313826"/>
            <a:ext cx="0" cy="1116300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40" name="Google Shape;140;p5"/>
          <p:cNvCxnSpPr>
            <a:stCxn id="138" idx="1"/>
            <a:endCxn id="137" idx="3"/>
          </p:cNvCxnSpPr>
          <p:nvPr/>
        </p:nvCxnSpPr>
        <p:spPr>
          <a:xfrm rot="10800000">
            <a:off x="9581717" y="7495284"/>
            <a:ext cx="2767800" cy="0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descr="صورة تحتوي على أسود, الظلام&#10;&#10;قد يكون المحتوى المعد بواسطة الذكاء الاصطناعي غير صحيح." id="141" name="Google Shape;141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876934" y="6075358"/>
            <a:ext cx="2794783" cy="27947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صورة تحتوي على لقطة شاشة, دائرة, الرسومات, التلون&#10;&#10;قد يكون المحتوى المعد بواسطة الذكاء الاصطناعي غير صحيح." id="136" name="Google Shape;13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840861" y="2165978"/>
            <a:ext cx="3147848" cy="314784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5"/>
          <p:cNvSpPr txBox="1"/>
          <p:nvPr/>
        </p:nvSpPr>
        <p:spPr>
          <a:xfrm>
            <a:off x="7313600" y="8899188"/>
            <a:ext cx="1940100" cy="3693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Noto Naskh Arabic"/>
                <a:ea typeface="Noto Naskh Arabic"/>
                <a:cs typeface="Noto Naskh Arabic"/>
                <a:sym typeface="Noto Naskh Arabic"/>
              </a:rPr>
              <a:t>Model training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 txBox="1"/>
          <p:nvPr/>
        </p:nvSpPr>
        <p:spPr>
          <a:xfrm>
            <a:off x="12547797" y="8821808"/>
            <a:ext cx="2130536" cy="36933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train_test_split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"/>
          <p:cNvSpPr txBox="1"/>
          <p:nvPr/>
        </p:nvSpPr>
        <p:spPr>
          <a:xfrm>
            <a:off x="2455096" y="8899180"/>
            <a:ext cx="2130536" cy="36933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Evaluation</a:t>
            </a:r>
            <a:endParaRPr b="1" i="0" sz="1400" u="none" cap="none" strike="noStrike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145" name="Google Shape;145;p5"/>
          <p:cNvCxnSpPr>
            <a:stCxn id="137" idx="1"/>
            <a:endCxn id="141" idx="3"/>
          </p:cNvCxnSpPr>
          <p:nvPr/>
        </p:nvCxnSpPr>
        <p:spPr>
          <a:xfrm rot="10800000">
            <a:off x="4671801" y="7472783"/>
            <a:ext cx="2448000" cy="22500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2900633" y="1275864"/>
            <a:ext cx="9965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Explanation of preprocessing steps</a:t>
            </a:r>
            <a:endParaRPr b="1" i="0" sz="7572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6316633" y="2344809"/>
            <a:ext cx="446129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Visualizing some images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8613" y="2947402"/>
            <a:ext cx="11897325" cy="560690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9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/>
          <p:nvPr/>
        </p:nvSpPr>
        <p:spPr>
          <a:xfrm rot="-1314761">
            <a:off x="5680419" y="6404287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1523994" y="522820"/>
            <a:ext cx="1363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Distribution of Images Across Categories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صورة تحتوي على نص, لقطة شاشة, تخطيط, الخط&#10;&#10;قد يكون المحتوى المعد بواسطة الذكاء الاصطناعي غير صحيح." id="161" name="Google Shape;16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2334839"/>
            <a:ext cx="15240000" cy="67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e999e6d47_1_11"/>
          <p:cNvSpPr/>
          <p:nvPr/>
        </p:nvSpPr>
        <p:spPr>
          <a:xfrm rot="-1312875">
            <a:off x="5680296" y="6411764"/>
            <a:ext cx="19140433" cy="6986258"/>
          </a:xfrm>
          <a:custGeom>
            <a:rect b="b" l="l" r="r" t="t"/>
            <a:pathLst>
              <a:path extrusionOk="0" h="6989710" w="19149891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g33e999e6d47_1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575" y="1329975"/>
            <a:ext cx="10895551" cy="840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33e999e6d47_1_11"/>
          <p:cNvSpPr txBox="1"/>
          <p:nvPr/>
        </p:nvSpPr>
        <p:spPr>
          <a:xfrm>
            <a:off x="1523994" y="522820"/>
            <a:ext cx="1363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Distribution of </a:t>
            </a:r>
            <a:r>
              <a:rPr b="1" lang="en-US" sz="4200">
                <a:solidFill>
                  <a:srgbClr val="36E9FD"/>
                </a:solidFill>
              </a:rPr>
              <a:t>Classes After </a:t>
            </a:r>
            <a:r>
              <a:rPr b="1" lang="en-US" sz="4200">
                <a:solidFill>
                  <a:srgbClr val="36E9FD"/>
                </a:solidFill>
              </a:rPr>
              <a:t>Augmentation</a:t>
            </a:r>
            <a:endParaRPr b="1" i="0" sz="4200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61B70"/>
            </a:gs>
            <a:gs pos="100000">
              <a:srgbClr val="000000"/>
            </a:gs>
          </a:gsLst>
          <a:lin ang="0" scaled="0"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 flipH="1" rot="-9227707">
            <a:off x="3960635" y="-5525403"/>
            <a:ext cx="19149891" cy="6989710"/>
          </a:xfrm>
          <a:custGeom>
            <a:rect b="b" l="l" r="r" t="t"/>
            <a:pathLst>
              <a:path extrusionOk="0" h="6989710" w="19149891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"/>
          <p:cNvSpPr txBox="1"/>
          <p:nvPr/>
        </p:nvSpPr>
        <p:spPr>
          <a:xfrm>
            <a:off x="3613149" y="979239"/>
            <a:ext cx="90588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i="0" lang="en-US" sz="4100" u="none" cap="none" strike="noStrike">
                <a:solidFill>
                  <a:srgbClr val="36E9FD"/>
                </a:solidFill>
                <a:latin typeface="Arial"/>
                <a:ea typeface="Arial"/>
                <a:cs typeface="Arial"/>
                <a:sym typeface="Arial"/>
              </a:rPr>
              <a:t>Details of the training process</a:t>
            </a:r>
            <a:endParaRPr b="1" i="0" sz="10172" u="none" cap="none" strike="noStrike">
              <a:solidFill>
                <a:srgbClr val="36E9F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75" name="Google Shape;17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726" y="1974050"/>
            <a:ext cx="7136425" cy="76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Abdul Rahim kg</dc:creator>
</cp:coreProperties>
</file>